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0" r:id="rId2"/>
    <p:sldId id="321" r:id="rId3"/>
    <p:sldId id="283" r:id="rId4"/>
    <p:sldId id="260" r:id="rId5"/>
    <p:sldId id="323" r:id="rId6"/>
    <p:sldId id="282" r:id="rId7"/>
    <p:sldId id="324" r:id="rId8"/>
    <p:sldId id="325" r:id="rId9"/>
    <p:sldId id="261" r:id="rId10"/>
    <p:sldId id="326" r:id="rId11"/>
    <p:sldId id="329" r:id="rId12"/>
    <p:sldId id="264" r:id="rId13"/>
    <p:sldId id="265" r:id="rId14"/>
    <p:sldId id="266" r:id="rId15"/>
    <p:sldId id="330" r:id="rId16"/>
    <p:sldId id="327" r:id="rId17"/>
    <p:sldId id="328" r:id="rId18"/>
    <p:sldId id="284" r:id="rId19"/>
    <p:sldId id="256" r:id="rId20"/>
    <p:sldId id="258" r:id="rId21"/>
    <p:sldId id="259" r:id="rId22"/>
    <p:sldId id="263" r:id="rId23"/>
    <p:sldId id="267" r:id="rId24"/>
    <p:sldId id="268" r:id="rId25"/>
    <p:sldId id="273" r:id="rId26"/>
    <p:sldId id="269" r:id="rId27"/>
    <p:sldId id="285" r:id="rId28"/>
    <p:sldId id="300" r:id="rId29"/>
    <p:sldId id="286" r:id="rId30"/>
    <p:sldId id="287" r:id="rId31"/>
    <p:sldId id="270" r:id="rId32"/>
    <p:sldId id="271" r:id="rId33"/>
    <p:sldId id="288" r:id="rId34"/>
    <p:sldId id="272" r:id="rId35"/>
    <p:sldId id="274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03" r:id="rId44"/>
    <p:sldId id="304" r:id="rId45"/>
    <p:sldId id="275" r:id="rId46"/>
    <p:sldId id="298" r:id="rId47"/>
    <p:sldId id="299" r:id="rId48"/>
    <p:sldId id="276" r:id="rId49"/>
    <p:sldId id="306" r:id="rId50"/>
    <p:sldId id="308" r:id="rId51"/>
    <p:sldId id="307" r:id="rId52"/>
    <p:sldId id="310" r:id="rId53"/>
    <p:sldId id="311" r:id="rId54"/>
    <p:sldId id="312" r:id="rId55"/>
    <p:sldId id="313" r:id="rId56"/>
    <p:sldId id="277" r:id="rId57"/>
    <p:sldId id="278" r:id="rId58"/>
    <p:sldId id="281" r:id="rId59"/>
    <p:sldId id="314" r:id="rId60"/>
    <p:sldId id="315" r:id="rId61"/>
    <p:sldId id="316" r:id="rId62"/>
    <p:sldId id="317" r:id="rId63"/>
    <p:sldId id="318" r:id="rId64"/>
    <p:sldId id="331" r:id="rId65"/>
    <p:sldId id="319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0"/>
    <p:restoredTop sz="94620"/>
  </p:normalViewPr>
  <p:slideViewPr>
    <p:cSldViewPr snapToGrid="0" snapToObjects="1">
      <p:cViewPr varScale="1">
        <p:scale>
          <a:sx n="203" d="100"/>
          <a:sy n="203" d="100"/>
        </p:scale>
        <p:origin x="17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37F4-68FF-4043-85F7-5670E0E22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D6528-339B-484A-B78F-7B7CF1A44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8747-888A-0F48-A098-454135F15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A4179-22BD-0B4C-922A-0D1DE0CF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C0AAA-3BC7-EF49-BC8D-E5B7D60D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01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5EB01-ACCF-A94E-A65D-7570CF0AA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7D406-9BA4-B540-BF2A-92F99711B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BF8F7-FC16-EE47-A2D8-19B079D1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80868-69D5-8B48-80B8-30541B1C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A909B-E1CD-E146-837B-A9BFCB2C1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61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47277-BFAC-544D-A3C9-2349FC5534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4767B0-F2A9-BB43-A909-1F81B558B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C0B13-B145-7E4C-8F68-34F4B1D40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04920-277E-1247-AD5E-B33B9C9AB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F8127-B34C-A649-B08E-1788D94F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8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050B-3564-364D-8233-E393BF08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643B-F681-0741-A58E-DB9413E6A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682C0-C524-8349-B260-C24CD6E9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93A11-DFBB-1840-B85F-6795E808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81779-107C-4249-83CD-B8A99AA4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3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7F46-38AE-D243-8F41-3A1741E1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722F9-FF09-3145-85EC-958EDC3FF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72139-C150-2744-8A37-78776F06D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1B34B-5E54-C248-85E9-72E8BAAB6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26EF7-47F1-3441-BE78-041EFA6A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3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20635-6826-7A49-B5D1-BF78818F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4931A-6A68-B94B-BD3E-8F6CFC026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97FBB-B7DE-154F-A17B-B679C2B05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766BE-BD48-A149-805E-32017AA9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0982D-F37B-174D-91D2-467EF1E36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83343-A1A0-914D-AC4C-CFEEE15E2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7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19D-0E5B-FE48-BFD9-8A124A2BD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446CD-3A78-B745-9A8A-547B2A38B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FA298-6E3C-E149-8722-9FAD6F398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E14F7-8221-E24B-B092-C97D32CB7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3C579-C45B-374F-8186-8CCEBD849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29D8A4-A765-F245-BF24-6AE9D054A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2B4CDA-1678-934D-80FE-A1BF26C6A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542A69-07AB-604B-97D0-BDD9883C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9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2E232-4833-AB49-A757-9D8A19DA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FAB72-8E28-DB44-A4F1-C1E78C598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AE5DE-CBFC-3946-BD95-175DFCAFA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C8DB5-4B1D-DA44-A618-A414C0D2E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6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FD0E80-86B9-2D42-BED1-DF57C8AD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DF2F1F-9B9B-A249-8D83-975E44889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6B5B3-A174-AA45-BDEF-0F18B556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4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EDFAE-89D5-EB40-B01A-724FB63A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D6F39-90C9-0645-AC5B-35359A90D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E99D3-8961-AE40-982C-B599907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0B316-8AF9-7A40-8EE7-6268989B7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E858B-D846-C749-9D4F-32BA0C9D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FC60C-8340-8A4B-9B24-92FC50EA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12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EA80-02AE-0C42-A282-10FEE72D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22B0B5-5BB8-7943-82C5-A1B0C830CF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0C437-9E0A-EF44-AD37-EFB64B4A3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C8A2B-BE39-C64F-AE9F-8C1D761EA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oon Flower" panose="02000500000000000000" pitchFamily="2" charset="77"/>
              </a:defRPr>
            </a:lvl1pPr>
          </a:lstStyle>
          <a:p>
            <a:fld id="{37B39AFC-0357-6246-91FC-C25CBE7C1CB7}" type="datetimeFigureOut">
              <a:rPr lang="en-US" smtClean="0"/>
              <a:pPr/>
              <a:t>12/2/19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612A9-53E1-414A-B8EE-6F2858576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oon Flower" panose="02000500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A9005-CB2C-9F47-A894-AD473C9E6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on Flower" panose="02000500000000000000" pitchFamily="2" charset="77"/>
              </a:defRPr>
            </a:lvl1pPr>
          </a:lstStyle>
          <a:p>
            <a:fld id="{C5602AAD-1DD9-134B-821D-0101B6F3A7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75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1000"/>
            <a:lum/>
          </a:blip>
          <a:srcRect/>
          <a:stretch>
            <a:fillRect t="-65000" b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55FDDC-52EB-C945-9E57-5BC935D0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A3E2C-9003-1147-B9CA-2C97274AA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5E143-87F2-A548-B772-0CFDD9FEB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39AFC-0357-6246-91FC-C25CBE7C1CB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5358E-7B98-A744-ACEF-D42D65208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F5457-CB15-A546-B206-22A3CABD1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4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4"/>
        </a:buBlip>
        <a:defRPr sz="28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SzPct val="80000"/>
        <a:buFontTx/>
        <a:buBlip>
          <a:blip r:embed="rId14"/>
        </a:buBlip>
        <a:defRPr sz="24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14"/>
        </a:buBlip>
        <a:defRPr sz="20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SzPct val="50000"/>
        <a:buFontTx/>
        <a:buBlip>
          <a:blip r:embed="rId14"/>
        </a:buBlip>
        <a:defRPr sz="18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18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file:////Users/fife/Documents/flexplavaan/plots/pardo.jpg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file:////Users/fife/Documents/flexplavaan/plots/ideal_statsjedi.jpg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file:////Users/fife/Documents/flexplavaan/plots/reliability_biased_statsjedi.jp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file:////Users/fife/Documents/flexplavaan/plots/ideal_statsjedi.jpg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fife/Documents/flexplavaan/plots/model_matrix_jedi.jpg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fife/Documents/flexplavaan/plots/all_matrix_statsjedi.jpg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fife/Documents/flexplavaan/plots/all_matrix_jedi.jp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fife/Documents/flexplavaan/plots/measurement_jedi.jpg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file:////Users/fife/Documents/flexplavaan/plots/hogwarts_linear.jpg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file:////Users/fife/Documents/flexplavaan/plots/hogwarts_linear_grayed.jpg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5C30DF-C96A-834F-AB5B-9CEA5CCDB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741" y="3146269"/>
            <a:ext cx="9144000" cy="2387600"/>
          </a:xfrm>
          <a:effectLst>
            <a:outerShdw blurRad="584200" dist="38100" dir="2700000" sx="118000" sy="118000" algn="tl" rotWithShape="0">
              <a:prstClr val="black">
                <a:alpha val="59000"/>
              </a:prstClr>
            </a:outerShdw>
          </a:effectLst>
        </p:spPr>
        <p:txBody>
          <a:bodyPr>
            <a:normAutofit fontScale="90000"/>
          </a:bodyPr>
          <a:lstStyle/>
          <a:p>
            <a:pPr algn="l"/>
            <a:r>
              <a:rPr lang="en-US" sz="9600" dirty="0"/>
              <a:t>Seeing the Impossible </a:t>
            </a:r>
            <a:br>
              <a:rPr lang="en-US" dirty="0"/>
            </a:br>
            <a:r>
              <a:rPr lang="en-US" sz="5400" b="0" dirty="0">
                <a:latin typeface="Moon Flower" panose="02000500000000000000" pitchFamily="2" charset="77"/>
              </a:rPr>
              <a:t>Visualizing Latent Variable Models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E245EB-40C1-274F-A104-DF6E29EAE4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423" y="5821968"/>
            <a:ext cx="9144000" cy="1655762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dirty="0"/>
              <a:t>Dustin Fife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dirty="0"/>
              <a:t>Steven </a:t>
            </a:r>
            <a:r>
              <a:rPr lang="en-US" sz="1600" b="1" dirty="0" err="1"/>
              <a:t>Brunwasser</a:t>
            </a:r>
            <a:endParaRPr lang="en-US" sz="16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dirty="0"/>
              <a:t>Ed Merkle</a:t>
            </a:r>
          </a:p>
        </p:txBody>
      </p:sp>
    </p:spTree>
    <p:extLst>
      <p:ext uri="{BB962C8B-B14F-4D97-AF65-F5344CB8AC3E}">
        <p14:creationId xmlns:p14="http://schemas.microsoft.com/office/powerpoint/2010/main" val="3705006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6C5D-5A6B-B940-B655-7972C077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70" y="465333"/>
            <a:ext cx="10515600" cy="1325563"/>
          </a:xfrm>
        </p:spPr>
        <p:txBody>
          <a:bodyPr>
            <a:noAutofit/>
          </a:bodyPr>
          <a:lstStyle/>
          <a:p>
            <a:r>
              <a:rPr lang="en-US" sz="7200" dirty="0"/>
              <a:t>Eight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FBAD-E95B-C14D-9544-F89473175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3370" y="1919570"/>
            <a:ext cx="10515600" cy="4351338"/>
          </a:xfrm>
        </p:spPr>
        <p:txBody>
          <a:bodyPr numCol="1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State theoretical hypothesis and decision criteria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Assess psychometrics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Batang" panose="02030600000101010101" pitchFamily="18" charset="-127"/>
                <a:ea typeface="Batang" panose="02030600000101010101" pitchFamily="18" charset="-127"/>
              </a:rPr>
              <a:t>Plot univariate distributions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Batang" panose="02030600000101010101" pitchFamily="18" charset="-127"/>
                <a:ea typeface="Batang" panose="02030600000101010101" pitchFamily="18" charset="-127"/>
              </a:rPr>
              <a:t>Plot a graphic to match the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Batang" panose="02030600000101010101" pitchFamily="18" charset="-127"/>
                <a:ea typeface="Batang" panose="02030600000101010101" pitchFamily="18" charset="-127"/>
              </a:rPr>
              <a:t>Study the residuals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Study parameter estimates/effect sizes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Make a decision based on step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Replicate on a new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AC6A1-D351-2244-BCEE-F4D859136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66" y="2513120"/>
            <a:ext cx="4542251" cy="20213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BC2AB-7116-B549-B72F-9A7164BF3A6C}"/>
              </a:ext>
            </a:extLst>
          </p:cNvPr>
          <p:cNvSpPr txBox="1"/>
          <p:nvPr/>
        </p:nvSpPr>
        <p:spPr>
          <a:xfrm>
            <a:off x="5799550" y="5257188"/>
            <a:ext cx="62003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Batang" panose="02030600000101010101" pitchFamily="18" charset="-127"/>
                <a:ea typeface="Batang" panose="02030600000101010101" pitchFamily="18" charset="-127"/>
              </a:rPr>
              <a:t>Fife, D. (in press). The Eight Steps of Data Analysis: A Graphical Framework to Promote Sound Statistical Analysis. Perspectives on Psychological Science. https://</a:t>
            </a:r>
            <a:r>
              <a:rPr lang="en-US" sz="1100" dirty="0" err="1">
                <a:latin typeface="Batang" panose="02030600000101010101" pitchFamily="18" charset="-127"/>
                <a:ea typeface="Batang" panose="02030600000101010101" pitchFamily="18" charset="-127"/>
              </a:rPr>
              <a:t>doi.org</a:t>
            </a:r>
            <a:r>
              <a:rPr lang="en-US" sz="1100" dirty="0">
                <a:latin typeface="Batang" panose="02030600000101010101" pitchFamily="18" charset="-127"/>
                <a:ea typeface="Batang" panose="02030600000101010101" pitchFamily="18" charset="-127"/>
              </a:rPr>
              <a:t>/10.31234/</a:t>
            </a:r>
            <a:r>
              <a:rPr lang="en-US" sz="1100" dirty="0" err="1">
                <a:latin typeface="Batang" panose="02030600000101010101" pitchFamily="18" charset="-127"/>
                <a:ea typeface="Batang" panose="02030600000101010101" pitchFamily="18" charset="-127"/>
              </a:rPr>
              <a:t>osf.io</a:t>
            </a:r>
            <a:r>
              <a:rPr lang="en-US" sz="1100" dirty="0">
                <a:latin typeface="Batang" panose="02030600000101010101" pitchFamily="18" charset="-127"/>
                <a:ea typeface="Batang" panose="02030600000101010101" pitchFamily="18" charset="-127"/>
              </a:rPr>
              <a:t>/r8g7c</a:t>
            </a:r>
          </a:p>
        </p:txBody>
      </p:sp>
    </p:spTree>
    <p:extLst>
      <p:ext uri="{BB962C8B-B14F-4D97-AF65-F5344CB8AC3E}">
        <p14:creationId xmlns:p14="http://schemas.microsoft.com/office/powerpoint/2010/main" val="4031825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6C5D-5A6B-B940-B655-7972C077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70" y="465333"/>
            <a:ext cx="10515600" cy="1325563"/>
          </a:xfrm>
        </p:spPr>
        <p:txBody>
          <a:bodyPr>
            <a:noAutofit/>
          </a:bodyPr>
          <a:lstStyle/>
          <a:p>
            <a:r>
              <a:rPr lang="en-US" sz="7200" dirty="0"/>
              <a:t>Eight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FBAD-E95B-C14D-9544-F89473175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3370" y="1919570"/>
            <a:ext cx="10515600" cy="4351338"/>
          </a:xfrm>
        </p:spPr>
        <p:txBody>
          <a:bodyPr numCol="1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State theoretical hypothesis and decision criteria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Assess psychometrics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Plot univariate distributions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Plot a graphic to match the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Study the residuals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Study parameter estimates/effect sizes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Make a decision based on step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Replicate on a new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AC6A1-D351-2244-BCEE-F4D859136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66" y="2513120"/>
            <a:ext cx="4542251" cy="20213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BC2AB-7116-B549-B72F-9A7164BF3A6C}"/>
              </a:ext>
            </a:extLst>
          </p:cNvPr>
          <p:cNvSpPr txBox="1"/>
          <p:nvPr/>
        </p:nvSpPr>
        <p:spPr>
          <a:xfrm>
            <a:off x="5799550" y="5257188"/>
            <a:ext cx="62003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Batang" panose="02030600000101010101" pitchFamily="18" charset="-127"/>
                <a:ea typeface="Batang" panose="02030600000101010101" pitchFamily="18" charset="-127"/>
              </a:rPr>
              <a:t>Fife, D. (in press). The Eight Steps of Data Analysis: A Graphical Framework to Promote Sound Statistical Analysis. Perspectives on Psychological Science. https://</a:t>
            </a:r>
            <a:r>
              <a:rPr lang="en-US" sz="1100" dirty="0" err="1">
                <a:latin typeface="Batang" panose="02030600000101010101" pitchFamily="18" charset="-127"/>
                <a:ea typeface="Batang" panose="02030600000101010101" pitchFamily="18" charset="-127"/>
              </a:rPr>
              <a:t>doi.org</a:t>
            </a:r>
            <a:r>
              <a:rPr lang="en-US" sz="1100" dirty="0">
                <a:latin typeface="Batang" panose="02030600000101010101" pitchFamily="18" charset="-127"/>
                <a:ea typeface="Batang" panose="02030600000101010101" pitchFamily="18" charset="-127"/>
              </a:rPr>
              <a:t>/10.31234/</a:t>
            </a:r>
            <a:r>
              <a:rPr lang="en-US" sz="1100" dirty="0" err="1">
                <a:latin typeface="Batang" panose="02030600000101010101" pitchFamily="18" charset="-127"/>
                <a:ea typeface="Batang" panose="02030600000101010101" pitchFamily="18" charset="-127"/>
              </a:rPr>
              <a:t>osf.io</a:t>
            </a:r>
            <a:r>
              <a:rPr lang="en-US" sz="1100" dirty="0">
                <a:latin typeface="Batang" panose="02030600000101010101" pitchFamily="18" charset="-127"/>
                <a:ea typeface="Batang" panose="02030600000101010101" pitchFamily="18" charset="-127"/>
              </a:rPr>
              <a:t>/r8g7c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2FAB8-DABE-0447-BBA6-E1107065E78C}"/>
              </a:ext>
            </a:extLst>
          </p:cNvPr>
          <p:cNvSpPr txBox="1"/>
          <p:nvPr/>
        </p:nvSpPr>
        <p:spPr>
          <a:xfrm>
            <a:off x="-40187" y="-164737"/>
            <a:ext cx="12453480" cy="715786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23051-6AB8-D947-A7E9-443938E85737}"/>
              </a:ext>
            </a:extLst>
          </p:cNvPr>
          <p:cNvSpPr txBox="1"/>
          <p:nvPr/>
        </p:nvSpPr>
        <p:spPr>
          <a:xfrm>
            <a:off x="2103330" y="2975850"/>
            <a:ext cx="8887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AND </a:t>
            </a:r>
            <a:r>
              <a:rPr lang="en-US" sz="4800" b="1" dirty="0">
                <a:solidFill>
                  <a:srgbClr val="C0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ALWAYS</a:t>
            </a:r>
            <a:r>
              <a:rPr lang="en-US" sz="4800" dirty="0">
                <a:solidFill>
                  <a:srgbClr val="C0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plot raw data</a:t>
            </a:r>
          </a:p>
        </p:txBody>
      </p:sp>
    </p:spTree>
    <p:extLst>
      <p:ext uri="{BB962C8B-B14F-4D97-AF65-F5344CB8AC3E}">
        <p14:creationId xmlns:p14="http://schemas.microsoft.com/office/powerpoint/2010/main" val="833534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D9F7-28F1-BF40-A146-3F2164650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5940B-37F0-6645-A653-494E60A3F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967" y="195791"/>
            <a:ext cx="11146366" cy="6082731"/>
          </a:xfrm>
        </p:spPr>
      </p:pic>
    </p:spTree>
    <p:extLst>
      <p:ext uri="{BB962C8B-B14F-4D97-AF65-F5344CB8AC3E}">
        <p14:creationId xmlns:p14="http://schemas.microsoft.com/office/powerpoint/2010/main" val="1150680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B605AC-9456-6847-BEF7-A15D9F41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754" y="771655"/>
            <a:ext cx="7644444" cy="555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28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091BF6-C318-9D4A-BA2A-3E4EE9815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887" y="529069"/>
            <a:ext cx="8608483" cy="564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45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6C5D-5A6B-B940-B655-7972C077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70" y="465333"/>
            <a:ext cx="10515600" cy="1325563"/>
          </a:xfrm>
        </p:spPr>
        <p:txBody>
          <a:bodyPr>
            <a:noAutofit/>
          </a:bodyPr>
          <a:lstStyle/>
          <a:p>
            <a:r>
              <a:rPr lang="en-US" sz="7200" dirty="0"/>
              <a:t>Eight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FBAD-E95B-C14D-9544-F89473175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3370" y="1919570"/>
            <a:ext cx="10515600" cy="4351338"/>
          </a:xfrm>
        </p:spPr>
        <p:txBody>
          <a:bodyPr numCol="1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State theoretical hypothesis and decision criteria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Assess psychometrics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Plot univariate distributions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Plot a graphic to match the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Study the residuals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Study parameter estimates/effect sizes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Make a decision based on step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Replicate on a new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AC6A1-D351-2244-BCEE-F4D859136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66" y="2513120"/>
            <a:ext cx="4542251" cy="20213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BC2AB-7116-B549-B72F-9A7164BF3A6C}"/>
              </a:ext>
            </a:extLst>
          </p:cNvPr>
          <p:cNvSpPr txBox="1"/>
          <p:nvPr/>
        </p:nvSpPr>
        <p:spPr>
          <a:xfrm>
            <a:off x="5799550" y="5257188"/>
            <a:ext cx="62003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Batang" panose="02030600000101010101" pitchFamily="18" charset="-127"/>
                <a:ea typeface="Batang" panose="02030600000101010101" pitchFamily="18" charset="-127"/>
              </a:rPr>
              <a:t>Fife, D. (in press). The Eight Steps of Data Analysis: A Graphical Framework to Promote Sound Statistical Analysis. Perspectives on Psychological Science. https://</a:t>
            </a:r>
            <a:r>
              <a:rPr lang="en-US" sz="1100" dirty="0" err="1">
                <a:latin typeface="Batang" panose="02030600000101010101" pitchFamily="18" charset="-127"/>
                <a:ea typeface="Batang" panose="02030600000101010101" pitchFamily="18" charset="-127"/>
              </a:rPr>
              <a:t>doi.org</a:t>
            </a:r>
            <a:r>
              <a:rPr lang="en-US" sz="1100" dirty="0">
                <a:latin typeface="Batang" panose="02030600000101010101" pitchFamily="18" charset="-127"/>
                <a:ea typeface="Batang" panose="02030600000101010101" pitchFamily="18" charset="-127"/>
              </a:rPr>
              <a:t>/10.31234/</a:t>
            </a:r>
            <a:r>
              <a:rPr lang="en-US" sz="1100" dirty="0" err="1">
                <a:latin typeface="Batang" panose="02030600000101010101" pitchFamily="18" charset="-127"/>
                <a:ea typeface="Batang" panose="02030600000101010101" pitchFamily="18" charset="-127"/>
              </a:rPr>
              <a:t>osf.io</a:t>
            </a:r>
            <a:r>
              <a:rPr lang="en-US" sz="1100" dirty="0">
                <a:latin typeface="Batang" panose="02030600000101010101" pitchFamily="18" charset="-127"/>
                <a:ea typeface="Batang" panose="02030600000101010101" pitchFamily="18" charset="-127"/>
              </a:rPr>
              <a:t>/r8g7c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2FAB8-DABE-0447-BBA6-E1107065E78C}"/>
              </a:ext>
            </a:extLst>
          </p:cNvPr>
          <p:cNvSpPr txBox="1"/>
          <p:nvPr/>
        </p:nvSpPr>
        <p:spPr>
          <a:xfrm>
            <a:off x="-40187" y="-164737"/>
            <a:ext cx="12453480" cy="7157869"/>
          </a:xfrm>
          <a:prstGeom prst="rect">
            <a:avLst/>
          </a:prstGeom>
          <a:solidFill>
            <a:schemeClr val="bg1">
              <a:alpha val="93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23051-6AB8-D947-A7E9-443938E85737}"/>
              </a:ext>
            </a:extLst>
          </p:cNvPr>
          <p:cNvSpPr txBox="1"/>
          <p:nvPr/>
        </p:nvSpPr>
        <p:spPr>
          <a:xfrm>
            <a:off x="2103330" y="2975850"/>
            <a:ext cx="888721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AND </a:t>
            </a:r>
            <a:r>
              <a:rPr lang="en-US" sz="4800" b="1" dirty="0">
                <a:solidFill>
                  <a:srgbClr val="C0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ALWAYS</a:t>
            </a:r>
            <a:r>
              <a:rPr lang="en-US" sz="4800" dirty="0">
                <a:solidFill>
                  <a:srgbClr val="C0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plot raw data</a:t>
            </a:r>
          </a:p>
          <a:p>
            <a:endParaRPr lang="en-US" sz="4800" dirty="0">
              <a:solidFill>
                <a:srgbClr val="C000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Which means one cannot follow these steps with SPSS</a:t>
            </a:r>
          </a:p>
        </p:txBody>
      </p:sp>
    </p:spTree>
    <p:extLst>
      <p:ext uri="{BB962C8B-B14F-4D97-AF65-F5344CB8AC3E}">
        <p14:creationId xmlns:p14="http://schemas.microsoft.com/office/powerpoint/2010/main" val="1106915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D4C3E-3CAD-FA48-A25A-AA654D70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172" y="369605"/>
            <a:ext cx="10515600" cy="1325563"/>
          </a:xfrm>
        </p:spPr>
        <p:txBody>
          <a:bodyPr/>
          <a:lstStyle/>
          <a:p>
            <a:r>
              <a:rPr lang="en-US" dirty="0"/>
              <a:t>Flexplot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FCA983-FBAC-3041-882A-5E9171145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9944" y="1825625"/>
            <a:ext cx="8973855" cy="4351338"/>
          </a:xfrm>
        </p:spPr>
        <p:txBody>
          <a:bodyPr/>
          <a:lstStyle/>
          <a:p>
            <a:r>
              <a:rPr lang="en-US" dirty="0"/>
              <a:t>formula based</a:t>
            </a:r>
          </a:p>
          <a:p>
            <a:r>
              <a:rPr lang="en-US" dirty="0"/>
              <a:t>computer decides graphics for you</a:t>
            </a:r>
          </a:p>
          <a:p>
            <a:r>
              <a:rPr lang="en-US" dirty="0"/>
              <a:t>pair plotting with modeling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8DAD4C-CC0A-2E4D-A72D-C256C1995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61" y="365125"/>
            <a:ext cx="1818896" cy="145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07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08B2-4731-5744-A9FB-9011D6F1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Flexplot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06BF1-68B7-BA4E-967F-DA1DA0A33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(dots = raw data, fit = line)</a:t>
            </a:r>
          </a:p>
          <a:p>
            <a:r>
              <a:rPr lang="en-US" dirty="0"/>
              <a:t>t-test (dots = raw data, fit = bigger dots)</a:t>
            </a:r>
          </a:p>
          <a:p>
            <a:r>
              <a:rPr lang="en-US" dirty="0"/>
              <a:t>ANOVA</a:t>
            </a:r>
          </a:p>
          <a:p>
            <a:r>
              <a:rPr lang="en-US" dirty="0"/>
              <a:t>ANCOVA (two versions, with ghost lines)</a:t>
            </a:r>
          </a:p>
          <a:p>
            <a:r>
              <a:rPr lang="en-US" dirty="0"/>
              <a:t>multiple regression (ghost lines)</a:t>
            </a:r>
          </a:p>
          <a:p>
            <a:r>
              <a:rPr lang="en-US" dirty="0"/>
              <a:t>mixed models</a:t>
            </a:r>
          </a:p>
        </p:txBody>
      </p:sp>
    </p:spTree>
    <p:extLst>
      <p:ext uri="{BB962C8B-B14F-4D97-AF65-F5344CB8AC3E}">
        <p14:creationId xmlns:p14="http://schemas.microsoft.com/office/powerpoint/2010/main" val="3529515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6239-EE02-4C4B-9B90-351BACC16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9" y="896263"/>
            <a:ext cx="4665945" cy="132556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Visualizing </a:t>
            </a:r>
            <a:br>
              <a:rPr lang="en-US" sz="3200" dirty="0"/>
            </a:br>
            <a:r>
              <a:rPr lang="en-US" sz="3200" dirty="0"/>
              <a:t>Latent Variable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6249F-7AC6-B248-8339-41DEC42B8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082" y="2364244"/>
            <a:ext cx="4147159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They’re invisible!</a:t>
            </a:r>
          </a:p>
          <a:p>
            <a:r>
              <a:rPr lang="en-US" sz="1800" dirty="0"/>
              <a:t>Raw data??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D085B-5238-6F40-9253-041D4B2E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91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AC2AA0-A699-C347-AE47-98775B649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7E4506-D055-094B-929A-2E1D8424F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concerned with SPSS</a:t>
            </a:r>
          </a:p>
          <a:p>
            <a:r>
              <a:rPr lang="en-US" dirty="0"/>
              <a:t>invited a cursory look at data</a:t>
            </a:r>
          </a:p>
          <a:p>
            <a:r>
              <a:rPr lang="en-US" dirty="0"/>
              <a:t>R was great, but…</a:t>
            </a:r>
          </a:p>
          <a:p>
            <a:pPr lvl="1"/>
            <a:r>
              <a:rPr lang="en-US" dirty="0"/>
              <a:t>steep learning curve</a:t>
            </a:r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make R easier to use than SPSS</a:t>
            </a:r>
          </a:p>
          <a:p>
            <a:pPr lvl="1"/>
            <a:r>
              <a:rPr lang="en-US" dirty="0"/>
              <a:t>but developed under a different paradigm</a:t>
            </a:r>
          </a:p>
          <a:p>
            <a:pPr lvl="1"/>
            <a:r>
              <a:rPr lang="en-US" dirty="0"/>
              <a:t>started writing “wrapper” functions</a:t>
            </a:r>
          </a:p>
          <a:p>
            <a:pPr lvl="1"/>
            <a:r>
              <a:rPr lang="en-US" dirty="0"/>
              <a:t>thus, </a:t>
            </a:r>
            <a:r>
              <a:rPr lang="en-US" dirty="0" err="1"/>
              <a:t>flexplot</a:t>
            </a:r>
            <a:r>
              <a:rPr lang="en-US" dirty="0"/>
              <a:t> was born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334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7662-7034-774B-B45E-071C9A5F7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557" y="706415"/>
            <a:ext cx="10515600" cy="1325563"/>
          </a:xfrm>
        </p:spPr>
        <p:txBody>
          <a:bodyPr/>
          <a:lstStyle/>
          <a:p>
            <a:r>
              <a:rPr lang="en-US" dirty="0"/>
              <a:t>How it came to be...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21B1D4CD-9741-BB4A-BCAF-C168D2FB9C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2538167"/>
              </p:ext>
            </p:extLst>
          </p:nvPr>
        </p:nvGraphicFramePr>
        <p:xfrm>
          <a:off x="1667814" y="1934511"/>
          <a:ext cx="9150440" cy="300324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rgbClr val="000000">
                      <a:alpha val="84000"/>
                    </a:srgbClr>
                  </a:outerShdw>
                </a:effectLst>
                <a:tableStyleId>{2D5ABB26-0587-4C30-8999-92F81FD0307C}</a:tableStyleId>
              </a:tblPr>
              <a:tblGrid>
                <a:gridCol w="915044">
                  <a:extLst>
                    <a:ext uri="{9D8B030D-6E8A-4147-A177-3AD203B41FA5}">
                      <a16:colId xmlns:a16="http://schemas.microsoft.com/office/drawing/2014/main" val="2236762978"/>
                    </a:ext>
                  </a:extLst>
                </a:gridCol>
                <a:gridCol w="915044">
                  <a:extLst>
                    <a:ext uri="{9D8B030D-6E8A-4147-A177-3AD203B41FA5}">
                      <a16:colId xmlns:a16="http://schemas.microsoft.com/office/drawing/2014/main" val="2193060818"/>
                    </a:ext>
                  </a:extLst>
                </a:gridCol>
                <a:gridCol w="915044">
                  <a:extLst>
                    <a:ext uri="{9D8B030D-6E8A-4147-A177-3AD203B41FA5}">
                      <a16:colId xmlns:a16="http://schemas.microsoft.com/office/drawing/2014/main" val="1633754918"/>
                    </a:ext>
                  </a:extLst>
                </a:gridCol>
                <a:gridCol w="915044">
                  <a:extLst>
                    <a:ext uri="{9D8B030D-6E8A-4147-A177-3AD203B41FA5}">
                      <a16:colId xmlns:a16="http://schemas.microsoft.com/office/drawing/2014/main" val="3146162480"/>
                    </a:ext>
                  </a:extLst>
                </a:gridCol>
                <a:gridCol w="915044">
                  <a:extLst>
                    <a:ext uri="{9D8B030D-6E8A-4147-A177-3AD203B41FA5}">
                      <a16:colId xmlns:a16="http://schemas.microsoft.com/office/drawing/2014/main" val="157396541"/>
                    </a:ext>
                  </a:extLst>
                </a:gridCol>
                <a:gridCol w="915044">
                  <a:extLst>
                    <a:ext uri="{9D8B030D-6E8A-4147-A177-3AD203B41FA5}">
                      <a16:colId xmlns:a16="http://schemas.microsoft.com/office/drawing/2014/main" val="3725936803"/>
                    </a:ext>
                  </a:extLst>
                </a:gridCol>
                <a:gridCol w="915044">
                  <a:extLst>
                    <a:ext uri="{9D8B030D-6E8A-4147-A177-3AD203B41FA5}">
                      <a16:colId xmlns:a16="http://schemas.microsoft.com/office/drawing/2014/main" val="1453600164"/>
                    </a:ext>
                  </a:extLst>
                </a:gridCol>
                <a:gridCol w="915044">
                  <a:extLst>
                    <a:ext uri="{9D8B030D-6E8A-4147-A177-3AD203B41FA5}">
                      <a16:colId xmlns:a16="http://schemas.microsoft.com/office/drawing/2014/main" val="1158346201"/>
                    </a:ext>
                  </a:extLst>
                </a:gridCol>
                <a:gridCol w="915044">
                  <a:extLst>
                    <a:ext uri="{9D8B030D-6E8A-4147-A177-3AD203B41FA5}">
                      <a16:colId xmlns:a16="http://schemas.microsoft.com/office/drawing/2014/main" val="2588920041"/>
                    </a:ext>
                  </a:extLst>
                </a:gridCol>
                <a:gridCol w="915044">
                  <a:extLst>
                    <a:ext uri="{9D8B030D-6E8A-4147-A177-3AD203B41FA5}">
                      <a16:colId xmlns:a16="http://schemas.microsoft.com/office/drawing/2014/main" val="1153973420"/>
                    </a:ext>
                  </a:extLst>
                </a:gridCol>
              </a:tblGrid>
              <a:tr h="5163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oon Flower" panose="02000500000000000000" pitchFamily="2" charset="77"/>
                        </a:rPr>
                        <a:t>Balance 1</a:t>
                      </a:r>
                    </a:p>
                  </a:txBody>
                  <a:tcPr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oon Flower" panose="02000500000000000000" pitchFamily="2" charset="77"/>
                        </a:rPr>
                        <a:t>Balance 2</a:t>
                      </a:r>
                    </a:p>
                  </a:txBody>
                  <a:tcPr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oon Flower" panose="02000500000000000000" pitchFamily="2" charset="77"/>
                        </a:rPr>
                        <a:t>Balance 3</a:t>
                      </a:r>
                    </a:p>
                  </a:txBody>
                  <a:tcPr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oon Flower" panose="02000500000000000000" pitchFamily="2" charset="77"/>
                        </a:rPr>
                        <a:t>Balance 4</a:t>
                      </a:r>
                    </a:p>
                  </a:txBody>
                  <a:tcPr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oon Flower" panose="02000500000000000000" pitchFamily="2" charset="77"/>
                        </a:rPr>
                        <a:t>Bal 5</a:t>
                      </a:r>
                      <a:endParaRPr lang="en-US" sz="2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oon Flower" panose="02000500000000000000" pitchFamily="2" charset="77"/>
                        </a:rPr>
                        <a:t>Wobble1</a:t>
                      </a:r>
                      <a:endParaRPr lang="en-US" sz="2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oon Flower" panose="02000500000000000000" pitchFamily="2" charset="77"/>
                        </a:rPr>
                        <a:t>Wobble2</a:t>
                      </a:r>
                      <a:endParaRPr lang="en-US" sz="2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oon Flower" panose="02000500000000000000" pitchFamily="2" charset="77"/>
                        </a:rPr>
                        <a:t>Wobble3</a:t>
                      </a:r>
                      <a:endParaRPr lang="en-US" sz="2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oon Flower" panose="02000500000000000000" pitchFamily="2" charset="77"/>
                        </a:rPr>
                        <a:t>Wobble4</a:t>
                      </a:r>
                      <a:endParaRPr lang="en-US" sz="2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oon Flower" panose="02000500000000000000" pitchFamily="2" charset="77"/>
                        </a:rPr>
                        <a:t>Wobble5</a:t>
                      </a:r>
                      <a:endParaRPr lang="en-US" sz="2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462612"/>
                  </a:ext>
                </a:extLst>
              </a:tr>
              <a:tr h="3552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84320993"/>
                  </a:ext>
                </a:extLst>
              </a:tr>
              <a:tr h="3552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7168967"/>
                  </a:ext>
                </a:extLst>
              </a:tr>
              <a:tr h="3552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6202004"/>
                  </a:ext>
                </a:extLst>
              </a:tr>
              <a:tr h="3552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1390764"/>
                  </a:ext>
                </a:extLst>
              </a:tr>
              <a:tr h="3552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918936"/>
                  </a:ext>
                </a:extLst>
              </a:tr>
              <a:tr h="3552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8658978"/>
                  </a:ext>
                </a:extLst>
              </a:tr>
              <a:tr h="3552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8709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2036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C2952-12B8-9747-8C26-31513417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C01BB-F190-FB44-801B-5ADC0C6EF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flexplot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an R package</a:t>
            </a:r>
          </a:p>
          <a:p>
            <a:pPr lvl="2"/>
            <a:r>
              <a:rPr lang="en-US" dirty="0"/>
              <a:t>with versions in JASP and </a:t>
            </a:r>
            <a:r>
              <a:rPr lang="en-US" dirty="0" err="1"/>
              <a:t>Jamovi</a:t>
            </a:r>
            <a:endParaRPr lang="en-US" dirty="0"/>
          </a:p>
          <a:p>
            <a:pPr lvl="2"/>
            <a:r>
              <a:rPr lang="en-US" dirty="0"/>
              <a:t>future release of JASP: engine that produces all graphics</a:t>
            </a:r>
          </a:p>
          <a:p>
            <a:pPr lvl="1"/>
            <a:r>
              <a:rPr lang="en-US" dirty="0"/>
              <a:t>utilizes formula</a:t>
            </a:r>
          </a:p>
          <a:p>
            <a:pPr lvl="1"/>
            <a:r>
              <a:rPr lang="en-US" dirty="0"/>
              <a:t>automates the plotting</a:t>
            </a:r>
          </a:p>
          <a:p>
            <a:pPr lvl="1"/>
            <a:r>
              <a:rPr lang="en-US" dirty="0"/>
              <a:t>follows scientifically-generated heuristics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389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1ABF-B260-934A-8F9E-0B43938BA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Flexplot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044F-A54E-AF46-AAB6-3D2A6AC75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DFEEB-ED8C-504C-B2E3-C76432FA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3E3CB-6001-9F48-934E-289F36B38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data should be plotted</a:t>
            </a:r>
          </a:p>
          <a:p>
            <a:r>
              <a:rPr lang="en-US" dirty="0"/>
              <a:t>Not summaries of data</a:t>
            </a:r>
          </a:p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089878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90723-7E54-6F41-86F5-2D468B0A7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8E128-807A-9440-812F-95061BC0A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 statistics </a:t>
            </a:r>
            <a:r>
              <a:rPr lang="en-US" i="1" dirty="0"/>
              <a:t>compress </a:t>
            </a:r>
            <a:r>
              <a:rPr lang="en-US" dirty="0"/>
              <a:t>information</a:t>
            </a:r>
          </a:p>
          <a:p>
            <a:r>
              <a:rPr lang="en-US" dirty="0"/>
              <a:t>That compression is okay if the model is appropriate</a:t>
            </a:r>
          </a:p>
          <a:p>
            <a:r>
              <a:rPr lang="en-US" dirty="0"/>
              <a:t>But you can’t know if it’s appropriate if all you see are the numbers!</a:t>
            </a:r>
          </a:p>
        </p:txBody>
      </p:sp>
    </p:spTree>
    <p:extLst>
      <p:ext uri="{BB962C8B-B14F-4D97-AF65-F5344CB8AC3E}">
        <p14:creationId xmlns:p14="http://schemas.microsoft.com/office/powerpoint/2010/main" val="1494274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08AAE-E650-CC42-A569-AD3D20D04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see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5BDA4-299A-FB4C-9200-63DAD165B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statistical procedure must have a graphic</a:t>
            </a:r>
          </a:p>
          <a:p>
            <a:r>
              <a:rPr lang="en-US" dirty="0"/>
              <a:t>Every statistical graphic must present raw data</a:t>
            </a:r>
          </a:p>
          <a:p>
            <a:r>
              <a:rPr lang="en-US" dirty="0"/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4010810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ACE4-193F-F74B-B579-2484D90AB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there are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67540-C246-1947-8258-E595A4001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Improves encoding</a:t>
            </a:r>
          </a:p>
          <a:p>
            <a:r>
              <a:rPr lang="en-US" dirty="0"/>
              <a:t>Highlights misfit</a:t>
            </a:r>
          </a:p>
          <a:p>
            <a:r>
              <a:rPr lang="en-US" dirty="0"/>
              <a:t>Focus on local fit, rather than global fit</a:t>
            </a:r>
          </a:p>
          <a:p>
            <a:r>
              <a:rPr lang="en-US" dirty="0"/>
              <a:t>I’ve never trusted SEMs because I cannot SEE them</a:t>
            </a:r>
          </a:p>
        </p:txBody>
      </p:sp>
    </p:spTree>
    <p:extLst>
      <p:ext uri="{BB962C8B-B14F-4D97-AF65-F5344CB8AC3E}">
        <p14:creationId xmlns:p14="http://schemas.microsoft.com/office/powerpoint/2010/main" val="882346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1D0C-9433-2F4D-A93D-B01257B4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Structural Equation Models are Invisible!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C222C-3234-A348-AC65-7A7A15B61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are modeling relationships between latent (unobserved) variables</a:t>
            </a:r>
          </a:p>
          <a:p>
            <a:pPr lvl="1"/>
            <a:r>
              <a:rPr lang="en-US" dirty="0"/>
              <a:t>in other words, the raw data are invisible!</a:t>
            </a:r>
          </a:p>
          <a:p>
            <a:r>
              <a:rPr lang="en-US" dirty="0"/>
              <a:t>AND, SEMs are done on covariances</a:t>
            </a:r>
          </a:p>
          <a:p>
            <a:pPr lvl="1"/>
            <a:r>
              <a:rPr lang="en-US" dirty="0"/>
              <a:t>not raw data (except FIML…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 we can’t plot raw data!</a:t>
            </a:r>
          </a:p>
          <a:p>
            <a:r>
              <a:rPr lang="en-US" dirty="0"/>
              <a:t>Example datasets</a:t>
            </a:r>
          </a:p>
          <a:p>
            <a:pPr lvl="1"/>
            <a:r>
              <a:rPr lang="en-US" dirty="0" err="1"/>
              <a:t>jedi_jedi</a:t>
            </a:r>
            <a:r>
              <a:rPr lang="en-US" dirty="0"/>
              <a:t> dataset</a:t>
            </a:r>
          </a:p>
          <a:p>
            <a:pPr lvl="1"/>
            <a:r>
              <a:rPr lang="en-US" dirty="0" err="1"/>
              <a:t>stats_jedi</a:t>
            </a:r>
            <a:r>
              <a:rPr lang="en-US" dirty="0"/>
              <a:t> dataset</a:t>
            </a:r>
          </a:p>
          <a:p>
            <a:pPr lvl="2"/>
            <a:r>
              <a:rPr lang="en-US" dirty="0"/>
              <a:t>report summary statistics</a:t>
            </a:r>
          </a:p>
          <a:p>
            <a:pPr lvl="2"/>
            <a:r>
              <a:rPr lang="en-US" dirty="0"/>
              <a:t>show visual of latent variables</a:t>
            </a:r>
          </a:p>
        </p:txBody>
      </p:sp>
    </p:spTree>
    <p:extLst>
      <p:ext uri="{BB962C8B-B14F-4D97-AF65-F5344CB8AC3E}">
        <p14:creationId xmlns:p14="http://schemas.microsoft.com/office/powerpoint/2010/main" val="994243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3157-5225-2845-BA18-5B2379377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 Jedi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EEC427-E3D5-824F-A09F-5B7A6CE28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291" y="1541727"/>
            <a:ext cx="7609417" cy="501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23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3157-5225-2845-BA18-5B2379377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JEDI Jedi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E20E0C-319A-3949-B7D1-CB2EDD19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97" y="2070098"/>
            <a:ext cx="11536205" cy="295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93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93A6-64CF-7A4B-99A9-B9E22FDC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D0BAB7-AD5E-894C-87A8-BD7BBF7E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473700" cy="162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2266FC-5336-A447-8553-22A24F958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33801"/>
            <a:ext cx="6184900" cy="167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9374EF-0FF8-2745-9D94-C2FB250A32C4}"/>
              </a:ext>
            </a:extLst>
          </p:cNvPr>
          <p:cNvSpPr txBox="1"/>
          <p:nvPr/>
        </p:nvSpPr>
        <p:spPr>
          <a:xfrm>
            <a:off x="9592734" y="4110336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rmsea</a:t>
            </a:r>
            <a:r>
              <a:rPr lang="en-US" dirty="0"/>
              <a:t> &lt; 0.001</a:t>
            </a:r>
          </a:p>
          <a:p>
            <a:r>
              <a:rPr lang="en-US" dirty="0" err="1"/>
              <a:t>cfi</a:t>
            </a:r>
            <a:r>
              <a:rPr lang="en-US" dirty="0"/>
              <a:t> = 1</a:t>
            </a:r>
          </a:p>
          <a:p>
            <a:r>
              <a:rPr lang="en-US" dirty="0" err="1"/>
              <a:t>lti</a:t>
            </a:r>
            <a:r>
              <a:rPr lang="en-US" dirty="0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775559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AA9B9-4FBD-D440-9211-C3BD8954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Can I avoid this in the future?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8A19A99-82A0-6E4B-9838-9781C11EC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2456051" y="2156722"/>
            <a:ext cx="7279898" cy="394508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4167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93A6-64CF-7A4B-99A9-B9E22FDC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374EF-0FF8-2745-9D94-C2FB250A32C4}"/>
              </a:ext>
            </a:extLst>
          </p:cNvPr>
          <p:cNvSpPr txBox="1"/>
          <p:nvPr/>
        </p:nvSpPr>
        <p:spPr>
          <a:xfrm>
            <a:off x="8111067" y="4110336"/>
            <a:ext cx="3005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RMSEA = 0.165</a:t>
            </a:r>
          </a:p>
          <a:p>
            <a:r>
              <a:rPr lang="en-US" dirty="0" err="1"/>
              <a:t>cfi</a:t>
            </a:r>
            <a:r>
              <a:rPr lang="en-US" dirty="0"/>
              <a:t> = 0.850</a:t>
            </a:r>
          </a:p>
          <a:p>
            <a:r>
              <a:rPr lang="en-US" dirty="0" err="1"/>
              <a:t>lti</a:t>
            </a:r>
            <a:r>
              <a:rPr lang="en-US" dirty="0"/>
              <a:t> = 0.757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AC703-A443-A940-9750-B19E5D022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6250"/>
            <a:ext cx="6048205" cy="3254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A5122-DC31-BB45-8157-EA905CAC8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4038"/>
            <a:ext cx="58039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81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A744-1882-774D-8DC5-B66AD964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that people haven’t tried…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B9851-DDEC-974F-93B1-32E631B9E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groups of techniques for visualizing SEMs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Visualizing relationships between latent and observed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70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6137C-5145-D448-83E2-9CA9106B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E7C63-9DF6-1645-A4AF-03457F7D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assume the model is correct</a:t>
            </a:r>
          </a:p>
          <a:p>
            <a:r>
              <a:rPr lang="en-US" dirty="0"/>
              <a:t>These assume linear relationships</a:t>
            </a:r>
          </a:p>
          <a:p>
            <a:pPr lvl="1"/>
            <a:r>
              <a:rPr lang="en-US" dirty="0"/>
              <a:t>because they’re based on covariances/means</a:t>
            </a:r>
          </a:p>
        </p:txBody>
      </p:sp>
    </p:spTree>
    <p:extLst>
      <p:ext uri="{BB962C8B-B14F-4D97-AF65-F5344CB8AC3E}">
        <p14:creationId xmlns:p14="http://schemas.microsoft.com/office/powerpoint/2010/main" val="1769607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5496-4CDA-ED49-8A6A-F39E576D3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AE079-2254-BE4C-9088-F7C189E09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US" dirty="0"/>
              <a:t>Visualizing latent scores (Tay, not </a:t>
            </a:r>
            <a:r>
              <a:rPr lang="en-US" dirty="0" err="1"/>
              <a:t>tay</a:t>
            </a:r>
            <a:r>
              <a:rPr lang="en-US" dirty="0"/>
              <a:t>). </a:t>
            </a:r>
          </a:p>
          <a:p>
            <a:pPr lvl="2"/>
            <a:r>
              <a:rPr lang="en-US" dirty="0"/>
              <a:t>compute factor scores for every individual</a:t>
            </a:r>
          </a:p>
          <a:p>
            <a:pPr lvl="2"/>
            <a:r>
              <a:rPr lang="en-US" dirty="0"/>
              <a:t>study relationships between latent variables based on factor scores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28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C95B-965E-A84A-B8F0-EDFAD0FD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approach do we typically take?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FF998-B272-A849-B5B8-8B33ABC0D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Regression models (e.g., scatterplots)</a:t>
            </a:r>
          </a:p>
          <a:p>
            <a:pPr lvl="1"/>
            <a:r>
              <a:rPr lang="en-US" dirty="0"/>
              <a:t>observed data are the X and Y</a:t>
            </a:r>
          </a:p>
          <a:p>
            <a:pPr lvl="1"/>
            <a:r>
              <a:rPr lang="en-US" dirty="0"/>
              <a:t>we plot the observed data as points</a:t>
            </a:r>
          </a:p>
          <a:p>
            <a:pPr lvl="1"/>
            <a:r>
              <a:rPr lang="en-US" dirty="0"/>
              <a:t>the model is a line (or a large dot or something)</a:t>
            </a:r>
          </a:p>
          <a:p>
            <a:r>
              <a:rPr lang="en-US" dirty="0"/>
              <a:t>SEM approaches</a:t>
            </a:r>
          </a:p>
          <a:p>
            <a:pPr lvl="1"/>
            <a:r>
              <a:rPr lang="en-US" dirty="0"/>
              <a:t>latent data are the model</a:t>
            </a:r>
          </a:p>
          <a:p>
            <a:pPr lvl="1"/>
            <a:r>
              <a:rPr lang="en-US" dirty="0"/>
              <a:t>the dots are the latent variable</a:t>
            </a:r>
          </a:p>
          <a:p>
            <a:pPr lvl="1"/>
            <a:r>
              <a:rPr lang="en-US" dirty="0"/>
              <a:t>the dots are the model</a:t>
            </a:r>
          </a:p>
          <a:p>
            <a:r>
              <a:rPr lang="en-US" dirty="0"/>
              <a:t>Let’s get back to the basics</a:t>
            </a:r>
          </a:p>
          <a:p>
            <a:pPr lvl="1"/>
            <a:r>
              <a:rPr lang="en-US" dirty="0"/>
              <a:t>leave the data as the dots</a:t>
            </a:r>
          </a:p>
          <a:p>
            <a:pPr lvl="1"/>
            <a:r>
              <a:rPr lang="en-US" dirty="0"/>
              <a:t>leave the model as the line</a:t>
            </a:r>
          </a:p>
        </p:txBody>
      </p:sp>
    </p:spTree>
    <p:extLst>
      <p:ext uri="{BB962C8B-B14F-4D97-AF65-F5344CB8AC3E}">
        <p14:creationId xmlns:p14="http://schemas.microsoft.com/office/powerpoint/2010/main" val="1262247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B4EE-801F-B841-B474-C0D2A67A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F93A2-4A08-B94C-8ADF-E8FC4C935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Plot the items on the x/y axis</a:t>
            </a:r>
          </a:p>
          <a:p>
            <a:r>
              <a:rPr lang="en-US" dirty="0"/>
              <a:t>The line is the “fit”</a:t>
            </a:r>
          </a:p>
          <a:p>
            <a:pPr lvl="1"/>
            <a:r>
              <a:rPr lang="en-US" dirty="0"/>
              <a:t>or the relationship between x/y, implied by the model</a:t>
            </a:r>
          </a:p>
          <a:p>
            <a:pPr lvl="1"/>
            <a:r>
              <a:rPr lang="en-US" dirty="0"/>
              <a:t>the latent is lurking in the “shadows,” leaving its trace as a line</a:t>
            </a:r>
          </a:p>
          <a:p>
            <a:r>
              <a:rPr lang="en-US" dirty="0"/>
              <a:t>But how?</a:t>
            </a:r>
          </a:p>
        </p:txBody>
      </p:sp>
    </p:spTree>
    <p:extLst>
      <p:ext uri="{BB962C8B-B14F-4D97-AF65-F5344CB8AC3E}">
        <p14:creationId xmlns:p14="http://schemas.microsoft.com/office/powerpoint/2010/main" val="4092406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F021-414A-8E40-A736-2F50C37C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Scary Math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C2E756-A553-7142-9F38-4C327E3BC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1634" y="2122486"/>
            <a:ext cx="1871134" cy="1158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26C335-E4E1-1442-8834-2D33633DF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34" y="3445933"/>
            <a:ext cx="1871134" cy="1891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FD6D85-FD97-EF44-8E0D-38F8D5AA2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300" y="2122486"/>
            <a:ext cx="2622614" cy="1158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27D6A-9658-034A-B827-F9DBDEE86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300" y="3595914"/>
            <a:ext cx="3340100" cy="2326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D13A24-4AD6-2547-9277-899A5A62E3C3}"/>
              </a:ext>
            </a:extLst>
          </p:cNvPr>
          <p:cNvSpPr txBox="1"/>
          <p:nvPr/>
        </p:nvSpPr>
        <p:spPr>
          <a:xfrm>
            <a:off x="402167" y="2229886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Model-implied equations for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B267E5-6595-1441-9428-34164CF9E979}"/>
              </a:ext>
            </a:extLst>
          </p:cNvPr>
          <p:cNvSpPr txBox="1"/>
          <p:nvPr/>
        </p:nvSpPr>
        <p:spPr>
          <a:xfrm>
            <a:off x="402167" y="3647883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Re-expressed in terms of latent variable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0B380-E785-0F4B-BE3C-32BEBE7BB84E}"/>
              </a:ext>
            </a:extLst>
          </p:cNvPr>
          <p:cNvSpPr txBox="1"/>
          <p:nvPr/>
        </p:nvSpPr>
        <p:spPr>
          <a:xfrm>
            <a:off x="9567334" y="2229886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Defining x2 in terms of x1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510BE-778F-4846-BA5E-32BBD3F7337B}"/>
              </a:ext>
            </a:extLst>
          </p:cNvPr>
          <p:cNvSpPr txBox="1"/>
          <p:nvPr/>
        </p:nvSpPr>
        <p:spPr>
          <a:xfrm>
            <a:off x="9381068" y="3646248"/>
            <a:ext cx="2256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Computing the conditional expectation</a:t>
            </a:r>
          </a:p>
        </p:txBody>
      </p:sp>
    </p:spTree>
    <p:extLst>
      <p:ext uri="{BB962C8B-B14F-4D97-AF65-F5344CB8AC3E}">
        <p14:creationId xmlns:p14="http://schemas.microsoft.com/office/powerpoint/2010/main" val="3664073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5105-A6C5-F741-A46E-2FA2EEC1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as…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9F33A0-7B6D-4C4E-A193-D6982EC51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2134394"/>
            <a:ext cx="3810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23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EFAD8-BA0C-014B-A13F-7D7C87A7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an ideal world…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9ADF118-2331-E047-9ED0-82C5CECD4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2189957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87F4-8127-574F-867D-A51BEAF1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so fast!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10D260-AA18-3E41-A6E0-C768FE755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2045728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8137-9369-484A-BC63-691E1BA2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 Different Approach to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AC7C-AA5B-5045-92E0-E1199263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97" y="2552153"/>
            <a:ext cx="29159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Traditional way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7F44D-7442-E743-BB86-C13BF52E3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485" y="1982921"/>
            <a:ext cx="6429315" cy="366040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76328E-B772-084C-AAA5-ADC885328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283257" flipH="1">
            <a:off x="3906628" y="2955926"/>
            <a:ext cx="788522" cy="55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77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9F59A-A4C6-FE43-98D9-B8E1F643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9F301-7E1F-D14E-A7F6-0EDD45B6A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SEMs “correct” relationships for unreliability</a:t>
            </a:r>
          </a:p>
          <a:p>
            <a:r>
              <a:rPr lang="en-US" dirty="0"/>
              <a:t>The fitted line is what we would observe with perfect reliability</a:t>
            </a:r>
          </a:p>
          <a:p>
            <a:r>
              <a:rPr lang="en-US" dirty="0"/>
              <a:t>But we don’t have perfect reliability!</a:t>
            </a:r>
          </a:p>
        </p:txBody>
      </p:sp>
    </p:spTree>
    <p:extLst>
      <p:ext uri="{BB962C8B-B14F-4D97-AF65-F5344CB8AC3E}">
        <p14:creationId xmlns:p14="http://schemas.microsoft.com/office/powerpoint/2010/main" val="562488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095B-2B68-4143-8AE0-DE57F25A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F2468E-FF1B-CF45-A64B-C9EC7C075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842" y="2034116"/>
            <a:ext cx="2032000" cy="102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66D41D-FD39-3243-9473-946D774FC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292" y="3757083"/>
            <a:ext cx="1943100" cy="80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D8FA3C-51F0-224F-AF26-82C0094ED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083" y="2034116"/>
            <a:ext cx="3492500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B1D252-5B9B-894E-8BB4-8BEBA63C4017}"/>
              </a:ext>
            </a:extLst>
          </p:cNvPr>
          <p:cNvSpPr txBox="1"/>
          <p:nvPr/>
        </p:nvSpPr>
        <p:spPr>
          <a:xfrm>
            <a:off x="402167" y="2229886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Standard correction for unreliability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707E7F-2188-154D-B8F0-DC7C3B80A72B}"/>
              </a:ext>
            </a:extLst>
          </p:cNvPr>
          <p:cNvSpPr txBox="1"/>
          <p:nvPr/>
        </p:nvSpPr>
        <p:spPr>
          <a:xfrm>
            <a:off x="402167" y="3864745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“Uncorrected” correlation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BB5334-58CE-C54E-B1F9-D352143E530E}"/>
              </a:ext>
            </a:extLst>
          </p:cNvPr>
          <p:cNvSpPr txBox="1"/>
          <p:nvPr/>
        </p:nvSpPr>
        <p:spPr>
          <a:xfrm>
            <a:off x="9283701" y="2229885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Plug it in to the previous equation</a:t>
            </a:r>
          </a:p>
        </p:txBody>
      </p:sp>
    </p:spTree>
    <p:extLst>
      <p:ext uri="{BB962C8B-B14F-4D97-AF65-F5344CB8AC3E}">
        <p14:creationId xmlns:p14="http://schemas.microsoft.com/office/powerpoint/2010/main" val="2168467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8974-9DEE-E54E-A409-964F5911E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 we get…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44C9C-482E-D145-BEA4-7F354AEA7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77ADF7-2D7F-2249-BFAE-50F6B83AC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233" y="296333"/>
            <a:ext cx="59182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1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E8C2-A3FF-DC4F-A439-FD7BC2CA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see them all…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2BBDF9-B9DE-864E-AF2F-68D15A876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5B692-7427-D04C-9625-DD63E2888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0" y="552450"/>
            <a:ext cx="63373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64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E8C2-A3FF-DC4F-A439-FD7BC2CA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see them all…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D040A0-19F1-AD42-84F1-6E3285141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716" y="365125"/>
            <a:ext cx="6311900" cy="10287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15213A-2DC1-0341-B6EA-0E2281E4B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3933426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30A9-4CC8-9F40-8D43-02AE4A79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148B1-88A2-AD4D-9F29-644C2226F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good diagnostic tool</a:t>
            </a:r>
          </a:p>
          <a:p>
            <a:pPr lvl="2"/>
            <a:r>
              <a:rPr lang="en-US" dirty="0"/>
              <a:t>if the line </a:t>
            </a:r>
            <a:r>
              <a:rPr lang="en-US" dirty="0" err="1"/>
              <a:t>ain’t</a:t>
            </a:r>
            <a:r>
              <a:rPr lang="en-US" dirty="0"/>
              <a:t> going through the data, you know there’s misfit</a:t>
            </a:r>
          </a:p>
          <a:p>
            <a:pPr lvl="1"/>
            <a:r>
              <a:rPr lang="en-US" dirty="0"/>
              <a:t>highlights local misfit</a:t>
            </a:r>
          </a:p>
          <a:p>
            <a:pPr lvl="1"/>
            <a:r>
              <a:rPr lang="en-US" dirty="0"/>
              <a:t>easy to interpret</a:t>
            </a:r>
          </a:p>
          <a:p>
            <a:pPr lvl="2"/>
            <a:r>
              <a:rPr lang="en-US" dirty="0"/>
              <a:t>just standard regression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may mask misfit</a:t>
            </a:r>
          </a:p>
          <a:p>
            <a:pPr lvl="1"/>
            <a:r>
              <a:rPr lang="en-US" dirty="0"/>
              <a:t>doesn’t improve encoding for the </a:t>
            </a:r>
            <a:r>
              <a:rPr lang="en-US" i="1" dirty="0"/>
              <a:t>entire </a:t>
            </a:r>
            <a:r>
              <a:rPr lang="en-US" dirty="0"/>
              <a:t>model</a:t>
            </a:r>
          </a:p>
          <a:p>
            <a:pPr lvl="1"/>
            <a:r>
              <a:rPr lang="en-US" dirty="0"/>
              <a:t>the math will fail if models are nonlinear</a:t>
            </a:r>
          </a:p>
        </p:txBody>
      </p:sp>
    </p:spTree>
    <p:extLst>
      <p:ext uri="{BB962C8B-B14F-4D97-AF65-F5344CB8AC3E}">
        <p14:creationId xmlns:p14="http://schemas.microsoft.com/office/powerpoint/2010/main" val="3840905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23C8-A1FD-3A41-B888-11AD35A9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also do residual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239A9-5519-6443-A170-43DCB4199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what a residual is</a:t>
            </a:r>
          </a:p>
          <a:p>
            <a:pPr lvl="1"/>
            <a:r>
              <a:rPr lang="en-US" dirty="0"/>
              <a:t>What remains of the DV after we’ve removed the (linear) effect of the IV</a:t>
            </a:r>
          </a:p>
          <a:p>
            <a:pPr lvl="1"/>
            <a:r>
              <a:rPr lang="en-US" dirty="0"/>
              <a:t>geometrically…</a:t>
            </a:r>
          </a:p>
        </p:txBody>
      </p:sp>
    </p:spTree>
    <p:extLst>
      <p:ext uri="{BB962C8B-B14F-4D97-AF65-F5344CB8AC3E}">
        <p14:creationId xmlns:p14="http://schemas.microsoft.com/office/powerpoint/2010/main" val="3049071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3F518-18CA-FD42-996F-36EE191A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residual?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3A8645-4B0E-BE4A-B6B7-B90133603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9933" y="1791494"/>
            <a:ext cx="4792134" cy="4792134"/>
          </a:xfrm>
        </p:spPr>
      </p:pic>
    </p:spTree>
    <p:extLst>
      <p:ext uri="{BB962C8B-B14F-4D97-AF65-F5344CB8AC3E}">
        <p14:creationId xmlns:p14="http://schemas.microsoft.com/office/powerpoint/2010/main" val="2522367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1B72D-A9E7-744F-A07D-1DE7BB4B4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Disturbance Dependence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A5E2B-B950-5A4C-AAEF-AEEC7F9C6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Shadow plots give us a “fit”</a:t>
            </a:r>
          </a:p>
          <a:p>
            <a:r>
              <a:rPr lang="en-US" dirty="0"/>
              <a:t>We can then subtract out the fit to get residuals</a:t>
            </a:r>
          </a:p>
          <a:p>
            <a:pPr lvl="1"/>
            <a:r>
              <a:rPr lang="en-US" dirty="0"/>
              <a:t>but we call them disturbances in SEM</a:t>
            </a:r>
          </a:p>
          <a:p>
            <a:pPr lvl="1"/>
            <a:r>
              <a:rPr lang="en-US" dirty="0"/>
              <a:t>we </a:t>
            </a:r>
            <a:r>
              <a:rPr lang="en-US" i="1" dirty="0"/>
              <a:t>should </a:t>
            </a:r>
            <a:r>
              <a:rPr lang="en-US" dirty="0"/>
              <a:t>have no relationship left</a:t>
            </a:r>
          </a:p>
          <a:p>
            <a:pPr lvl="1"/>
            <a:r>
              <a:rPr lang="en-US" dirty="0"/>
              <a:t>And for our data?</a:t>
            </a:r>
          </a:p>
        </p:txBody>
      </p:sp>
    </p:spTree>
    <p:extLst>
      <p:ext uri="{BB962C8B-B14F-4D97-AF65-F5344CB8AC3E}">
        <p14:creationId xmlns:p14="http://schemas.microsoft.com/office/powerpoint/2010/main" val="3649039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E8C2-A3FF-DC4F-A439-FD7BC2CA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817DB-90A4-3446-96C0-F4EF1523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433" y="729456"/>
            <a:ext cx="6223000" cy="5969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AE8233-AEEC-154B-8B55-F868B1702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4131320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AC7C-AA5B-5045-92E0-E1199263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019" y="2564679"/>
            <a:ext cx="29159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Traditional way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7F44D-7442-E743-BB86-C13BF52E3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485" y="1982921"/>
            <a:ext cx="6429315" cy="366040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76328E-B772-084C-AAA5-ADC885328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283257" flipH="1">
            <a:off x="3906628" y="2955926"/>
            <a:ext cx="788522" cy="5572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663FE-3B97-B643-BD24-8A8FFAB8241E}"/>
              </a:ext>
            </a:extLst>
          </p:cNvPr>
          <p:cNvSpPr txBox="1"/>
          <p:nvPr/>
        </p:nvSpPr>
        <p:spPr>
          <a:xfrm>
            <a:off x="1665962" y="1528175"/>
            <a:ext cx="10108504" cy="4578263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776EB-E630-C249-B428-28C228CF01FE}"/>
              </a:ext>
            </a:extLst>
          </p:cNvPr>
          <p:cNvSpPr txBox="1"/>
          <p:nvPr/>
        </p:nvSpPr>
        <p:spPr>
          <a:xfrm>
            <a:off x="1797485" y="4528159"/>
            <a:ext cx="29484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Moon Flower" panose="02000500000000000000" pitchFamily="2" charset="77"/>
              </a:rPr>
              <a:t>Sequence of Steps</a:t>
            </a:r>
          </a:p>
          <a:p>
            <a:pPr algn="ctr"/>
            <a:r>
              <a:rPr lang="en-US" sz="2800" b="1" dirty="0">
                <a:solidFill>
                  <a:srgbClr val="C00000"/>
                </a:solidFill>
                <a:latin typeface="Moon Flower" panose="02000500000000000000" pitchFamily="2" charset="77"/>
              </a:rPr>
              <a:t>Unambiguous Decision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F5EE845-2709-B547-8166-929C3AAC4291}"/>
              </a:ext>
            </a:extLst>
          </p:cNvPr>
          <p:cNvSpPr txBox="1">
            <a:spLocks/>
          </p:cNvSpPr>
          <p:nvPr/>
        </p:nvSpPr>
        <p:spPr>
          <a:xfrm>
            <a:off x="838200" y="3634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US" sz="4400" dirty="0"/>
              <a:t>A Different Approach to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6440236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E8C2-A3FF-DC4F-A439-FD7BC2CA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JEDI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B6594-9D06-E344-84C9-740901BF9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884" y="538956"/>
            <a:ext cx="5727700" cy="97790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1BD495-DDC7-BA46-803F-2F2FE0EA5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33211698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73E88-8070-784E-9289-1846CC40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Substantive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BD08-EE36-0D4F-9696-46C5DFA95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Stats dataset fits quite well</a:t>
            </a:r>
          </a:p>
          <a:p>
            <a:pPr lvl="1"/>
            <a:r>
              <a:rPr lang="en-US" dirty="0"/>
              <a:t>all exams seem to be measuring the same thing</a:t>
            </a:r>
          </a:p>
          <a:p>
            <a:r>
              <a:rPr lang="en-US" dirty="0"/>
              <a:t>JEDI dataset has some problems</a:t>
            </a:r>
          </a:p>
          <a:p>
            <a:pPr lvl="1"/>
            <a:r>
              <a:rPr lang="en-US" dirty="0"/>
              <a:t>we’re consistently underestimating the relationship between </a:t>
            </a:r>
            <a:r>
              <a:rPr lang="en-US" dirty="0" err="1"/>
              <a:t>force_history</a:t>
            </a:r>
            <a:r>
              <a:rPr lang="en-US" dirty="0"/>
              <a:t> and the three Jedi exams</a:t>
            </a:r>
          </a:p>
          <a:p>
            <a:pPr lvl="1"/>
            <a:r>
              <a:rPr lang="en-US" dirty="0"/>
              <a:t>this suggests we should probably add a </a:t>
            </a:r>
            <a:r>
              <a:rPr lang="en-US" dirty="0" err="1"/>
              <a:t>crossloading</a:t>
            </a:r>
            <a:endParaRPr lang="en-US" dirty="0"/>
          </a:p>
          <a:p>
            <a:pPr lvl="1"/>
            <a:r>
              <a:rPr lang="en-US" dirty="0"/>
              <a:t>boy, wouldn’t it be nice if we could visualize the fit of BOTH models?? </a:t>
            </a:r>
          </a:p>
        </p:txBody>
      </p:sp>
    </p:spTree>
    <p:extLst>
      <p:ext uri="{BB962C8B-B14F-4D97-AF65-F5344CB8AC3E}">
        <p14:creationId xmlns:p14="http://schemas.microsoft.com/office/powerpoint/2010/main" val="39744601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E8C2-A3FF-DC4F-A439-FD7BC2CA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golly, we can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44DF84-8B22-134B-807A-0DD1BD1B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32220"/>
            <a:ext cx="5101166" cy="191502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5647C2-DA55-8E47-8E05-602BFE2D6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3485" y="2248958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2774984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A5CC4-10BF-2E4C-97C4-915B66E72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the measurement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2A93A-82A1-BC4D-AB78-B44986E9C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four variables</a:t>
            </a:r>
          </a:p>
          <a:p>
            <a:pPr lvl="1"/>
            <a:r>
              <a:rPr lang="en-US" dirty="0"/>
              <a:t>three observed</a:t>
            </a:r>
          </a:p>
          <a:p>
            <a:pPr lvl="1"/>
            <a:r>
              <a:rPr lang="en-US" dirty="0"/>
              <a:t>one latent</a:t>
            </a:r>
          </a:p>
          <a:p>
            <a:r>
              <a:rPr lang="en-US" dirty="0"/>
              <a:t>That’s a four dimensional plot</a:t>
            </a:r>
          </a:p>
          <a:p>
            <a:r>
              <a:rPr lang="en-US" dirty="0"/>
              <a:t>But let’s transform the data to long format</a:t>
            </a:r>
          </a:p>
          <a:p>
            <a:pPr lvl="1"/>
            <a:r>
              <a:rPr lang="en-US" dirty="0"/>
              <a:t>but first we transform the scale</a:t>
            </a:r>
          </a:p>
        </p:txBody>
      </p:sp>
    </p:spTree>
    <p:extLst>
      <p:ext uri="{BB962C8B-B14F-4D97-AF65-F5344CB8AC3E}">
        <p14:creationId xmlns:p14="http://schemas.microsoft.com/office/powerpoint/2010/main" val="3768061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0C2A-FF73-C549-94E0-3504FEA3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to Long Format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D31E2E-C5FE-0542-BE8B-BA31A34A5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50" y="2096294"/>
            <a:ext cx="9334500" cy="1574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984A91-2720-854D-A90F-000729A129D2}"/>
              </a:ext>
            </a:extLst>
          </p:cNvPr>
          <p:cNvCxnSpPr>
            <a:stCxn id="4" idx="2"/>
          </p:cNvCxnSpPr>
          <p:nvPr/>
        </p:nvCxnSpPr>
        <p:spPr>
          <a:xfrm>
            <a:off x="6096000" y="3671094"/>
            <a:ext cx="0" cy="57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B3BCADD-C954-5646-988C-4E5C6719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216" y="4629150"/>
            <a:ext cx="6743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953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62AD-54BB-664F-887C-806D9338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C2763-6648-9A43-B280-D0A58CA43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150" y="488156"/>
            <a:ext cx="7708900" cy="107950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A6EDBF9-1C0A-FE44-8856-9833A1B9D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17382919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CFD4-8D7B-7F4B-9B1D-58F7DF74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75F26-CE68-374A-A5B6-BAC73D3C2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plots work great if the relationships are linear</a:t>
            </a:r>
          </a:p>
          <a:p>
            <a:r>
              <a:rPr lang="en-US" dirty="0"/>
              <a:t>But what if they’re not?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1799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5AED-6976-DB49-92E0-EA1B8214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97DF0-56C2-6D4F-A6E1-FCC97DBF2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US" dirty="0"/>
              <a:t>Hogwarts survival dataset</a:t>
            </a:r>
          </a:p>
          <a:p>
            <a:r>
              <a:rPr lang="en-US" dirty="0"/>
              <a:t>Nonlinear relationships between:</a:t>
            </a:r>
          </a:p>
          <a:p>
            <a:pPr lvl="1"/>
            <a:r>
              <a:rPr lang="en-US" dirty="0"/>
              <a:t>knowledge and survival</a:t>
            </a:r>
          </a:p>
          <a:p>
            <a:pPr lvl="1"/>
            <a:r>
              <a:rPr lang="en-US" dirty="0"/>
              <a:t>skills and survival</a:t>
            </a:r>
          </a:p>
          <a:p>
            <a:pPr lvl="1"/>
            <a:r>
              <a:rPr lang="en-US" dirty="0"/>
              <a:t>skills and </a:t>
            </a:r>
            <a:r>
              <a:rPr lang="en-US" dirty="0" err="1"/>
              <a:t>darkarts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C741D-4EB6-2847-9FA2-7475FB1BA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67316"/>
            <a:ext cx="5557005" cy="486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30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6D62-0B53-1742-B3E0-5152A89D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1F30-EFC7-9449-8DD0-6008310DF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SEMs assume linear models</a:t>
            </a:r>
          </a:p>
          <a:p>
            <a:r>
              <a:rPr lang="en-US" dirty="0"/>
              <a:t>Can do a categorical model, but they suck</a:t>
            </a:r>
          </a:p>
          <a:p>
            <a:r>
              <a:rPr lang="en-US" dirty="0"/>
              <a:t>Wouldn’t it be nice if you could explicitly state each path?</a:t>
            </a:r>
          </a:p>
        </p:txBody>
      </p:sp>
    </p:spTree>
    <p:extLst>
      <p:ext uri="{BB962C8B-B14F-4D97-AF65-F5344CB8AC3E}">
        <p14:creationId xmlns:p14="http://schemas.microsoft.com/office/powerpoint/2010/main" val="528768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8465C-0784-F648-9A58-2314B0F6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SEM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45409-A839-1747-81B1-B0FFC89BE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more flexible than regular SEM</a:t>
            </a:r>
          </a:p>
          <a:p>
            <a:r>
              <a:rPr lang="en-US" dirty="0"/>
              <a:t>Works with raw data</a:t>
            </a:r>
          </a:p>
          <a:p>
            <a:r>
              <a:rPr lang="en-US" dirty="0"/>
              <a:t>Able to estimate models regular SEM cannot</a:t>
            </a:r>
          </a:p>
          <a:p>
            <a:r>
              <a:rPr lang="en-US" dirty="0"/>
              <a:t>Naturally computes latent variables</a:t>
            </a:r>
          </a:p>
          <a:p>
            <a:r>
              <a:rPr lang="en-US" dirty="0"/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704010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1A11-4C42-0145-B3D5-E8242F972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to do?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9CB6F3-2ECE-034D-BF36-3992A5798AD5}"/>
              </a:ext>
            </a:extLst>
          </p:cNvPr>
          <p:cNvSpPr txBox="1"/>
          <p:nvPr/>
        </p:nvSpPr>
        <p:spPr>
          <a:xfrm>
            <a:off x="1816274" y="1985375"/>
            <a:ext cx="9106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First, don't look for a </a:t>
            </a:r>
            <a:r>
              <a:rPr lang="en-US" sz="2000" b="1" dirty="0">
                <a:latin typeface="Batang" panose="02030600000101010101" pitchFamily="18" charset="-127"/>
                <a:ea typeface="Batang" panose="02030600000101010101" pitchFamily="18" charset="-127"/>
              </a:rPr>
              <a:t>magic alternative</a:t>
            </a:r>
            <a:r>
              <a:rPr 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 to </a:t>
            </a:r>
            <a:r>
              <a:rPr lang="en-US" sz="2000" b="1" dirty="0">
                <a:latin typeface="Batang" panose="02030600000101010101" pitchFamily="18" charset="-127"/>
                <a:ea typeface="Batang" panose="02030600000101010101" pitchFamily="18" charset="-127"/>
              </a:rPr>
              <a:t>NHST</a:t>
            </a:r>
            <a:r>
              <a:rPr 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, some other objective mechanical ritual to replace it. It doesn't exist.</a:t>
            </a:r>
          </a:p>
          <a:p>
            <a:pPr algn="r"/>
            <a:r>
              <a:rPr 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-Jacob Cohen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53D67F-540E-264F-BA3D-EE007A3A4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112" y="3886536"/>
            <a:ext cx="1606463" cy="216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429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E1EEB-66AC-0240-BCDB-9C887C1A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of 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1866-3114-CA43-9139-895B7DC43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no general solution for visualizing these models</a:t>
            </a:r>
          </a:p>
          <a:p>
            <a:r>
              <a:rPr lang="en-US" dirty="0"/>
              <a:t>The implied model will depend on how the variables are related</a:t>
            </a:r>
          </a:p>
          <a:p>
            <a:r>
              <a:rPr lang="en-US" dirty="0"/>
              <a:t>So, I have to do more math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90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85D7-BF40-254C-A495-A534191F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analysis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984D3D8-9938-E34E-8E8C-6672BC967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2081219" y="1937725"/>
            <a:ext cx="8029561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0331F7-1662-834B-839A-9FD8CC90C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067" y="118088"/>
            <a:ext cx="3439584" cy="16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041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85D7-BF40-254C-A495-A534191F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0331F7-1662-834B-839A-9FD8CC90C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067" y="118088"/>
            <a:ext cx="3439584" cy="169907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AFCACA-B0CA-BB4E-8991-E7D96D82C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19778783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C283-A78B-9F4A-B8D1-1560A68B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fit a Bayesian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104A88-0864-4541-9406-61150935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18353614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A4F3-3E70-4B42-962C-0A6A5769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09F3CC-C89F-B841-AD45-3F648A730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10747267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06B5-E13E-A748-994B-8AD3DE40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that’s running…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0FA5E-56E4-1841-82D8-3C8F471D3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Let’s review the math here. </a:t>
            </a:r>
          </a:p>
        </p:txBody>
      </p:sp>
    </p:spTree>
    <p:extLst>
      <p:ext uri="{BB962C8B-B14F-4D97-AF65-F5344CB8AC3E}">
        <p14:creationId xmlns:p14="http://schemas.microsoft.com/office/powerpoint/2010/main" val="2471800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1A11-4C42-0145-B3D5-E8242F972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to do?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9CB6F3-2ECE-034D-BF36-3992A5798AD5}"/>
              </a:ext>
            </a:extLst>
          </p:cNvPr>
          <p:cNvSpPr txBox="1"/>
          <p:nvPr/>
        </p:nvSpPr>
        <p:spPr>
          <a:xfrm>
            <a:off x="1816274" y="1985375"/>
            <a:ext cx="910642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on Flower" panose="02000500000000000000" pitchFamily="2" charset="77"/>
              </a:rPr>
              <a:t>First, don't look for a </a:t>
            </a:r>
            <a:r>
              <a:rPr lang="en-US" sz="4000" b="1" dirty="0">
                <a:latin typeface="Moon Flower" panose="02000500000000000000" pitchFamily="2" charset="77"/>
              </a:rPr>
              <a:t>magic alternative</a:t>
            </a:r>
            <a:r>
              <a:rPr lang="en-US" sz="4000" dirty="0">
                <a:latin typeface="Moon Flower" panose="02000500000000000000" pitchFamily="2" charset="77"/>
              </a:rPr>
              <a:t> to </a:t>
            </a:r>
            <a:r>
              <a:rPr lang="en-US" sz="4000" b="1" dirty="0">
                <a:latin typeface="Moon Flower" panose="02000500000000000000" pitchFamily="2" charset="77"/>
              </a:rPr>
              <a:t>NHST</a:t>
            </a:r>
            <a:r>
              <a:rPr lang="en-US" sz="4000" dirty="0">
                <a:latin typeface="Moon Flower" panose="02000500000000000000" pitchFamily="2" charset="77"/>
              </a:rPr>
              <a:t>, some other objective mechanical ritual to replace it. It doesn't exist.</a:t>
            </a:r>
          </a:p>
          <a:p>
            <a:pPr algn="r"/>
            <a:r>
              <a:rPr lang="en-US" sz="2400" dirty="0">
                <a:latin typeface="Moon Flower" panose="02000500000000000000" pitchFamily="2" charset="77"/>
              </a:rPr>
              <a:t>-Jacob Cohen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52C070-3A9C-E042-A565-D3C1D5C5DD43}"/>
              </a:ext>
            </a:extLst>
          </p:cNvPr>
          <p:cNvSpPr txBox="1"/>
          <p:nvPr/>
        </p:nvSpPr>
        <p:spPr>
          <a:xfrm>
            <a:off x="1678488" y="1985375"/>
            <a:ext cx="9675312" cy="1569660"/>
          </a:xfrm>
          <a:prstGeom prst="rect">
            <a:avLst/>
          </a:prstGeom>
          <a:solidFill>
            <a:schemeClr val="bg1">
              <a:alpha val="9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C00000"/>
                </a:solidFill>
                <a:latin typeface="Moon Flower" panose="02000500000000000000" pitchFamily="2" charset="77"/>
              </a:rPr>
              <a:t>Translation?</a:t>
            </a:r>
          </a:p>
        </p:txBody>
      </p:sp>
    </p:spTree>
    <p:extLst>
      <p:ext uri="{BB962C8B-B14F-4D97-AF65-F5344CB8AC3E}">
        <p14:creationId xmlns:p14="http://schemas.microsoft.com/office/powerpoint/2010/main" val="674071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1A11-4C42-0145-B3D5-E8242F972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to do?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9CB6F3-2ECE-034D-BF36-3992A5798AD5}"/>
              </a:ext>
            </a:extLst>
          </p:cNvPr>
          <p:cNvSpPr txBox="1"/>
          <p:nvPr/>
        </p:nvSpPr>
        <p:spPr>
          <a:xfrm>
            <a:off x="1816274" y="1985375"/>
            <a:ext cx="91064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NHST is wrong and you should never use it. </a:t>
            </a:r>
          </a:p>
          <a:p>
            <a:pPr algn="r"/>
            <a:r>
              <a:rPr 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Oh, and there’s nothing else you can do.</a:t>
            </a:r>
          </a:p>
          <a:p>
            <a:pPr algn="r"/>
            <a:r>
              <a:rPr 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</a:p>
          <a:p>
            <a:pPr algn="ctr"/>
            <a:r>
              <a:rPr 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So give up.</a:t>
            </a:r>
          </a:p>
          <a:p>
            <a:pPr algn="r"/>
            <a:r>
              <a:rPr 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-(Mistranslation of) Jacob Cohen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ADFBE-3042-A24B-87DF-6B136F763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76718" y="4720693"/>
            <a:ext cx="1339241" cy="1801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F14B5-B7A4-1443-828D-3BA92FA43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53" y="3393726"/>
            <a:ext cx="3087898" cy="1675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56059D-4193-C744-ACC6-963409CBB041}"/>
              </a:ext>
            </a:extLst>
          </p:cNvPr>
          <p:cNvSpPr txBox="1"/>
          <p:nvPr/>
        </p:nvSpPr>
        <p:spPr>
          <a:xfrm>
            <a:off x="1638182" y="3911278"/>
            <a:ext cx="199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I didn’t say that!</a:t>
            </a:r>
          </a:p>
        </p:txBody>
      </p:sp>
    </p:spTree>
    <p:extLst>
      <p:ext uri="{BB962C8B-B14F-4D97-AF65-F5344CB8AC3E}">
        <p14:creationId xmlns:p14="http://schemas.microsoft.com/office/powerpoint/2010/main" val="2430084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6C5D-5A6B-B940-B655-7972C077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70" y="465333"/>
            <a:ext cx="10515600" cy="1325563"/>
          </a:xfrm>
        </p:spPr>
        <p:txBody>
          <a:bodyPr>
            <a:noAutofit/>
          </a:bodyPr>
          <a:lstStyle/>
          <a:p>
            <a:r>
              <a:rPr lang="en-US" sz="7200" dirty="0"/>
              <a:t>Eight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FBAD-E95B-C14D-9544-F89473175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3370" y="1919570"/>
            <a:ext cx="10515600" cy="4351338"/>
          </a:xfrm>
        </p:spPr>
        <p:txBody>
          <a:bodyPr numCol="1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Batang" panose="02030600000101010101" pitchFamily="18" charset="-127"/>
                <a:ea typeface="Batang" panose="02030600000101010101" pitchFamily="18" charset="-127"/>
              </a:rPr>
              <a:t>State theoretical hypothesis and decision criteria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Batang" panose="02030600000101010101" pitchFamily="18" charset="-127"/>
                <a:ea typeface="Batang" panose="02030600000101010101" pitchFamily="18" charset="-127"/>
              </a:rPr>
              <a:t>Assess psychometrics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Batang" panose="02030600000101010101" pitchFamily="18" charset="-127"/>
                <a:ea typeface="Batang" panose="02030600000101010101" pitchFamily="18" charset="-127"/>
              </a:rPr>
              <a:t>Plot univariate distributions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Batang" panose="02030600000101010101" pitchFamily="18" charset="-127"/>
                <a:ea typeface="Batang" panose="02030600000101010101" pitchFamily="18" charset="-127"/>
              </a:rPr>
              <a:t>Plot a graphic to match the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Batang" panose="02030600000101010101" pitchFamily="18" charset="-127"/>
                <a:ea typeface="Batang" panose="02030600000101010101" pitchFamily="18" charset="-127"/>
              </a:rPr>
              <a:t>Study the residuals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Batang" panose="02030600000101010101" pitchFamily="18" charset="-127"/>
                <a:ea typeface="Batang" panose="02030600000101010101" pitchFamily="18" charset="-127"/>
              </a:rPr>
              <a:t>Study parameter estimates/effect sizes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Batang" panose="02030600000101010101" pitchFamily="18" charset="-127"/>
                <a:ea typeface="Batang" panose="02030600000101010101" pitchFamily="18" charset="-127"/>
              </a:rPr>
              <a:t>Make a decision based on step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Batang" panose="02030600000101010101" pitchFamily="18" charset="-127"/>
                <a:ea typeface="Batang" panose="02030600000101010101" pitchFamily="18" charset="-127"/>
              </a:rPr>
              <a:t>Replicate on a new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AC6A1-D351-2244-BCEE-F4D859136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66" y="2513120"/>
            <a:ext cx="4542251" cy="20213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BC2AB-7116-B549-B72F-9A7164BF3A6C}"/>
              </a:ext>
            </a:extLst>
          </p:cNvPr>
          <p:cNvSpPr txBox="1"/>
          <p:nvPr/>
        </p:nvSpPr>
        <p:spPr>
          <a:xfrm>
            <a:off x="5799550" y="5257188"/>
            <a:ext cx="62003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Batang" panose="02030600000101010101" pitchFamily="18" charset="-127"/>
                <a:ea typeface="Batang" panose="02030600000101010101" pitchFamily="18" charset="-127"/>
              </a:rPr>
              <a:t>Fife, D. (in press). The Eight Steps of Data Analysis: A Graphical Framework to Promote Sound Statistical Analysis. Perspectives on Psychological Science. https://</a:t>
            </a:r>
            <a:r>
              <a:rPr lang="en-US" sz="1100" dirty="0" err="1">
                <a:latin typeface="Batang" panose="02030600000101010101" pitchFamily="18" charset="-127"/>
                <a:ea typeface="Batang" panose="02030600000101010101" pitchFamily="18" charset="-127"/>
              </a:rPr>
              <a:t>doi.org</a:t>
            </a:r>
            <a:r>
              <a:rPr lang="en-US" sz="1100" dirty="0">
                <a:latin typeface="Batang" panose="02030600000101010101" pitchFamily="18" charset="-127"/>
                <a:ea typeface="Batang" panose="02030600000101010101" pitchFamily="18" charset="-127"/>
              </a:rPr>
              <a:t>/10.31234/</a:t>
            </a:r>
            <a:r>
              <a:rPr lang="en-US" sz="1100" dirty="0" err="1">
                <a:latin typeface="Batang" panose="02030600000101010101" pitchFamily="18" charset="-127"/>
                <a:ea typeface="Batang" panose="02030600000101010101" pitchFamily="18" charset="-127"/>
              </a:rPr>
              <a:t>osf.io</a:t>
            </a:r>
            <a:r>
              <a:rPr lang="en-US" sz="1100" dirty="0">
                <a:latin typeface="Batang" panose="02030600000101010101" pitchFamily="18" charset="-127"/>
                <a:ea typeface="Batang" panose="02030600000101010101" pitchFamily="18" charset="-127"/>
              </a:rPr>
              <a:t>/r8g7c</a:t>
            </a:r>
          </a:p>
        </p:txBody>
      </p:sp>
    </p:spTree>
    <p:extLst>
      <p:ext uri="{BB962C8B-B14F-4D97-AF65-F5344CB8AC3E}">
        <p14:creationId xmlns:p14="http://schemas.microsoft.com/office/powerpoint/2010/main" val="1087160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1509</Words>
  <Application>Microsoft Macintosh PowerPoint</Application>
  <PresentationFormat>Widescreen</PresentationFormat>
  <Paragraphs>337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Batang</vt:lpstr>
      <vt:lpstr>Arial</vt:lpstr>
      <vt:lpstr>Calibri</vt:lpstr>
      <vt:lpstr>Moon Flower</vt:lpstr>
      <vt:lpstr>Wingdings</vt:lpstr>
      <vt:lpstr>Office Theme</vt:lpstr>
      <vt:lpstr>Seeing the Impossible  Visualizing Latent Variable Models</vt:lpstr>
      <vt:lpstr>How it came to be...</vt:lpstr>
      <vt:lpstr>How Can I avoid this in the future?</vt:lpstr>
      <vt:lpstr>A Different Approach to Data Analysis</vt:lpstr>
      <vt:lpstr>PowerPoint Presentation</vt:lpstr>
      <vt:lpstr>So what to do?</vt:lpstr>
      <vt:lpstr>So what to do?</vt:lpstr>
      <vt:lpstr>So what to do?</vt:lpstr>
      <vt:lpstr>Eight Steps</vt:lpstr>
      <vt:lpstr>Eight Steps</vt:lpstr>
      <vt:lpstr>Eight Steps</vt:lpstr>
      <vt:lpstr>PowerPoint Presentation</vt:lpstr>
      <vt:lpstr>PowerPoint Presentation</vt:lpstr>
      <vt:lpstr>PowerPoint Presentation</vt:lpstr>
      <vt:lpstr>Eight Steps</vt:lpstr>
      <vt:lpstr>Flexplot</vt:lpstr>
      <vt:lpstr>Flexplot Examples</vt:lpstr>
      <vt:lpstr>Visualizing  Latent Variable Models</vt:lpstr>
      <vt:lpstr>A little history</vt:lpstr>
      <vt:lpstr>Flexplot</vt:lpstr>
      <vt:lpstr>Flexplot examples</vt:lpstr>
      <vt:lpstr>Furthermore…</vt:lpstr>
      <vt:lpstr>Compression</vt:lpstr>
      <vt:lpstr>Do you see the problem?</vt:lpstr>
      <vt:lpstr>Yet there are advantages</vt:lpstr>
      <vt:lpstr>Structural Equation Models are Invisible!</vt:lpstr>
      <vt:lpstr>Stats Jedi Example</vt:lpstr>
      <vt:lpstr>JEDI Jedi Example</vt:lpstr>
      <vt:lpstr>Fit</vt:lpstr>
      <vt:lpstr>Fit</vt:lpstr>
      <vt:lpstr>Not that people haven’t tried…</vt:lpstr>
      <vt:lpstr>Problems…</vt:lpstr>
      <vt:lpstr>PowerPoint Presentation</vt:lpstr>
      <vt:lpstr>What approach do we typically take?</vt:lpstr>
      <vt:lpstr>Shadow Plots</vt:lpstr>
      <vt:lpstr>Scary Math</vt:lpstr>
      <vt:lpstr>Easy as…</vt:lpstr>
      <vt:lpstr>In an ideal world…</vt:lpstr>
      <vt:lpstr>Not so fast!</vt:lpstr>
      <vt:lpstr>Why</vt:lpstr>
      <vt:lpstr>Danger!</vt:lpstr>
      <vt:lpstr>And now we get…</vt:lpstr>
      <vt:lpstr>Or see them all…</vt:lpstr>
      <vt:lpstr>Or see them all…</vt:lpstr>
      <vt:lpstr>Shadow plots</vt:lpstr>
      <vt:lpstr>We can also do residual plots</vt:lpstr>
      <vt:lpstr>What is a residual?</vt:lpstr>
      <vt:lpstr>Disturbance Dependence Plots</vt:lpstr>
      <vt:lpstr>Stats</vt:lpstr>
      <vt:lpstr>JEDI</vt:lpstr>
      <vt:lpstr>Substantive Conclusions</vt:lpstr>
      <vt:lpstr>By golly, we can</vt:lpstr>
      <vt:lpstr>Visualizing the measurement model</vt:lpstr>
      <vt:lpstr>Wide to Long Format</vt:lpstr>
      <vt:lpstr>Flexplot</vt:lpstr>
      <vt:lpstr>Nonlinear Models</vt:lpstr>
      <vt:lpstr>Example data</vt:lpstr>
      <vt:lpstr>Problem</vt:lpstr>
      <vt:lpstr>Bayesian SEM</vt:lpstr>
      <vt:lpstr>As of now…</vt:lpstr>
      <vt:lpstr>Naïve analysis</vt:lpstr>
      <vt:lpstr>Naïve analysis</vt:lpstr>
      <vt:lpstr>Let’s fit a Bayesian Model</vt:lpstr>
      <vt:lpstr>PowerPoint Presentation</vt:lpstr>
      <vt:lpstr>While that’s running…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little history</dc:title>
  <dc:creator>Dustin Fife</dc:creator>
  <cp:lastModifiedBy>Dustin Fife</cp:lastModifiedBy>
  <cp:revision>133</cp:revision>
  <dcterms:created xsi:type="dcterms:W3CDTF">2019-11-29T20:09:21Z</dcterms:created>
  <dcterms:modified xsi:type="dcterms:W3CDTF">2019-12-02T18:12:42Z</dcterms:modified>
</cp:coreProperties>
</file>